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2"/>
  </p:notesMasterIdLst>
  <p:handoutMasterIdLst>
    <p:handoutMasterId r:id="rId13"/>
  </p:handoutMasterIdLst>
  <p:sldIdLst>
    <p:sldId id="325" r:id="rId2"/>
    <p:sldId id="328" r:id="rId3"/>
    <p:sldId id="345" r:id="rId4"/>
    <p:sldId id="337" r:id="rId5"/>
    <p:sldId id="352" r:id="rId6"/>
    <p:sldId id="353" r:id="rId7"/>
    <p:sldId id="350" r:id="rId8"/>
    <p:sldId id="351" r:id="rId9"/>
    <p:sldId id="343" r:id="rId10"/>
    <p:sldId id="347" r:id="rId11"/>
  </p:sldIdLst>
  <p:sldSz cx="12192000" cy="6858000"/>
  <p:notesSz cx="6858000" cy="9144000"/>
  <p:defaultTextStyle>
    <a:defPPr>
      <a:defRPr lang="fi-FI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868686"/>
    <a:srgbClr val="FCA311"/>
    <a:srgbClr val="F7F7F7"/>
    <a:srgbClr val="FA9223"/>
    <a:srgbClr val="FA9211"/>
    <a:srgbClr val="F6A11B"/>
    <a:srgbClr val="B7CC6D"/>
    <a:srgbClr val="BAC6E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Vaalea tyyli 2 - Korostus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Vaalea tyyli 2 - Korostus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Vaalea tyyli 2 - Korostus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Vaalea tyyli 2 - Korostus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Vaalea tyyli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Vaalea tyyli 3 - Korostus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716"/>
  </p:normalViewPr>
  <p:slideViewPr>
    <p:cSldViewPr snapToGrid="0">
      <p:cViewPr varScale="1">
        <p:scale>
          <a:sx n="125" d="100"/>
          <a:sy n="125" d="100"/>
        </p:scale>
        <p:origin x="43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smtClean="0"/>
            </a:lvl1pPr>
          </a:lstStyle>
          <a:p>
            <a:pPr>
              <a:defRPr/>
            </a:pPr>
            <a:fld id="{86D4800B-8753-3B4F-97ED-321E73BD7EDB}" type="datetimeFigureOut">
              <a:rPr lang="fi-FI"/>
              <a:pPr>
                <a:defRPr/>
              </a:pPr>
              <a:t>8.12.2025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 smtClean="0"/>
            </a:lvl1pPr>
          </a:lstStyle>
          <a:p>
            <a:pPr>
              <a:defRPr/>
            </a:pPr>
            <a:fld id="{2AEE3D99-5224-E842-A8E5-E1EB0FE635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89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smtClean="0"/>
            </a:lvl1pPr>
          </a:lstStyle>
          <a:p>
            <a:pPr>
              <a:defRPr/>
            </a:pPr>
            <a:fld id="{BD7201BD-9C11-AD45-9EF1-CE7B667A450D}" type="datetimeFigureOut">
              <a:rPr lang="fi-FI"/>
              <a:pPr>
                <a:defRPr/>
              </a:pPr>
              <a:t>8.12.2025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 smtClean="0"/>
            </a:lvl1pPr>
          </a:lstStyle>
          <a:p>
            <a:pPr>
              <a:defRPr/>
            </a:pPr>
            <a:fld id="{3405D274-9957-F14C-8EA2-7129B63473F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2861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portal.helsinki.fi/en/organisations/deparment-of-chemistry-subuni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esearchportal.helsinki.fi/en/organisations/department-of-philosophy-history-and-art-studie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err="1"/>
              <a:t>University</a:t>
            </a:r>
            <a:r>
              <a:rPr lang="fi-FI"/>
              <a:t> of Helsinki</a:t>
            </a:r>
            <a:r>
              <a:rPr lang="fi-FI" baseline="0"/>
              <a:t> </a:t>
            </a:r>
            <a:r>
              <a:rPr lang="fi-FI" baseline="0" err="1"/>
              <a:t>researchers</a:t>
            </a:r>
            <a:r>
              <a:rPr lang="fi-FI" baseline="0"/>
              <a:t>: </a:t>
            </a:r>
          </a:p>
          <a:p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Mirkka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Sarparanta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, Academy Research Fellow, </a:t>
            </a:r>
            <a:r>
              <a:rPr lang="en-US" sz="1200" b="0" i="0" u="sng" strike="noStrike" kern="120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  <a:hlinkClick r:id="rId3"/>
              </a:rPr>
              <a:t>Department of Chemistry Subunit</a:t>
            </a:r>
            <a:endParaRPr lang="en-US" sz="1200" b="0" i="0" u="sng" kern="1200">
              <a:solidFill>
                <a:schemeClr val="tx1"/>
              </a:solidFill>
              <a:effectLst/>
              <a:latin typeface="+mn-lt"/>
              <a:ea typeface="ＭＳ Ｐゴシック" pitchFamily="-72" charset="-128"/>
              <a:cs typeface="ＭＳ Ｐゴシック" pitchFamily="-72" charset="-128"/>
            </a:endParaRPr>
          </a:p>
          <a:p>
            <a:r>
              <a:rPr lang="en-US" sz="1200" b="0" i="0" u="sng" strike="noStrike" kern="120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Tracers in Molecular Imaging (TRIM)</a:t>
            </a:r>
          </a:p>
          <a:p>
            <a:r>
              <a:rPr lang="fi-FI" baseline="0"/>
              <a:t>Jose Filipe Silva,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Associate professor, 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  <a:hlinkClick r:id="rId4"/>
              </a:rPr>
              <a:t>Department of Philosophy, History and Art Studies</a:t>
            </a:r>
            <a:endParaRPr lang="fi-FI"/>
          </a:p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11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 descr="Kuva, joka sisältää kohteen sininen, värikäs&#10;&#10;Kuvaus luotu automaattisesti">
            <a:extLst>
              <a:ext uri="{FF2B5EF4-FFF2-40B4-BE49-F238E27FC236}">
                <a16:creationId xmlns:a16="http://schemas.microsoft.com/office/drawing/2014/main" id="{6408DE2E-2E3D-4B81-9BF0-9C9BCE82E6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190" b="135"/>
          <a:stretch/>
        </p:blipFill>
        <p:spPr>
          <a:xfrm>
            <a:off x="212400" y="219600"/>
            <a:ext cx="11775999" cy="5940000"/>
          </a:xfrm>
          <a:prstGeom prst="rect">
            <a:avLst/>
          </a:prstGeom>
        </p:spPr>
      </p:pic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603CA75A-E547-6D47-9317-AB54245EB0FE}" type="datetime1">
              <a:rPr lang="fi-FI" smtClean="0"/>
              <a:t>8.12.2025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Fair Income Prediction: Mitigating Gender Bias with Fairness-Aware Machine Learning / Anton Bogun &amp; Sanish Gurung</a:t>
            </a:r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18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226799" y="3420000"/>
            <a:ext cx="11761599" cy="884959"/>
          </a:xfrm>
          <a:solidFill>
            <a:schemeClr val="tx1">
              <a:alpha val="50000"/>
            </a:schemeClr>
          </a:solidFill>
        </p:spPr>
        <p:txBody>
          <a:bodyPr wrap="square" tIns="180000" bIns="36000" anchor="t" anchorCtr="0">
            <a:spAutoFit/>
          </a:bodyPr>
          <a:lstStyle>
            <a:lvl1pPr algn="ctr">
              <a:lnSpc>
                <a:spcPts val="5200"/>
              </a:lnSpc>
              <a:defRPr sz="5400">
                <a:solidFill>
                  <a:srgbClr val="FFFFFF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/>
              <a:t>CLICK TO ADD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64518" y="5220000"/>
            <a:ext cx="10363200" cy="7200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subtitle</a:t>
            </a:r>
            <a:endParaRPr lang="fi-FI" noProof="0"/>
          </a:p>
        </p:txBody>
      </p:sp>
      <p:grpSp>
        <p:nvGrpSpPr>
          <p:cNvPr id="21" name="Ryhmä 11"/>
          <p:cNvGrpSpPr/>
          <p:nvPr userDrawn="1"/>
        </p:nvGrpSpPr>
        <p:grpSpPr bwMode="white">
          <a:xfrm>
            <a:off x="292432" y="260248"/>
            <a:ext cx="2491200" cy="2334818"/>
            <a:chOff x="1311275" y="373063"/>
            <a:chExt cx="6524625" cy="6115050"/>
          </a:xfrm>
          <a:solidFill>
            <a:schemeClr val="bg1"/>
          </a:solidFill>
        </p:grpSpPr>
        <p:sp>
          <p:nvSpPr>
            <p:cNvPr id="22" name="Rectangle 5"/>
            <p:cNvSpPr>
              <a:spLocks noChangeArrowheads="1"/>
            </p:cNvSpPr>
            <p:nvPr userDrawn="1"/>
          </p:nvSpPr>
          <p:spPr bwMode="white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3" name="Rectangle 6"/>
            <p:cNvSpPr>
              <a:spLocks noChangeArrowheads="1"/>
            </p:cNvSpPr>
            <p:nvPr userDrawn="1"/>
          </p:nvSpPr>
          <p:spPr bwMode="white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4" name="Freeform 7"/>
            <p:cNvSpPr>
              <a:spLocks noEditPoints="1"/>
            </p:cNvSpPr>
            <p:nvPr userDrawn="1"/>
          </p:nvSpPr>
          <p:spPr bwMode="white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966631418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DD7F1D-04D4-1D4C-AA8B-6879F96EFAF0}" type="datetime1">
              <a:rPr lang="fi-FI" smtClean="0"/>
              <a:t>8.12.2025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Fair Income Prediction: Mitigating Gender Bias with Fairness-Aware Machine Learning / Anton Bogun &amp; Sanish Gurung</a:t>
            </a:r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41325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A1A332EE-AA49-7747-82DC-32AF9DBC6F33}" type="datetime1">
              <a:rPr lang="fi-FI" smtClean="0"/>
              <a:t>8.12.2025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Fair Income Prediction: Mitigating Gender Bias with Fairness-Aware Machine Learning / Anton Bogun &amp; Sanish Gurung</a:t>
            </a:r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226800" y="226799"/>
            <a:ext cx="11736000" cy="5940000"/>
          </a:xfrm>
          <a:solidFill>
            <a:schemeClr val="bg1">
              <a:lumMod val="85000"/>
            </a:schemeClr>
          </a:solidFill>
        </p:spPr>
        <p:txBody>
          <a:bodyPr tIns="1800000" anchor="t" anchorCtr="0"/>
          <a:lstStyle>
            <a:lvl1pPr algn="ctr">
              <a:defRPr sz="2400" b="1" i="0">
                <a:solidFill>
                  <a:srgbClr val="00B0F0"/>
                </a:solidFill>
                <a:latin typeface="Gotham-Bold"/>
                <a:cs typeface="Gotham-Bold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 descr="A group of people standing on a deck">
            <a:extLst>
              <a:ext uri="{FF2B5EF4-FFF2-40B4-BE49-F238E27FC236}">
                <a16:creationId xmlns:a16="http://schemas.microsoft.com/office/drawing/2014/main" id="{9CF34948-F10A-712F-B0D1-9102935670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600" y="212650"/>
            <a:ext cx="11739732" cy="5940000"/>
          </a:xfrm>
          <a:prstGeom prst="rect">
            <a:avLst/>
          </a:prstGeom>
        </p:spPr>
      </p:pic>
      <p:grpSp>
        <p:nvGrpSpPr>
          <p:cNvPr id="21" name="Ryhmä 11"/>
          <p:cNvGrpSpPr/>
          <p:nvPr userDrawn="1"/>
        </p:nvGrpSpPr>
        <p:grpSpPr bwMode="white">
          <a:xfrm>
            <a:off x="292432" y="260648"/>
            <a:ext cx="2491200" cy="2334818"/>
            <a:chOff x="1311275" y="373063"/>
            <a:chExt cx="6524625" cy="6115050"/>
          </a:xfrm>
          <a:solidFill>
            <a:schemeClr val="bg1"/>
          </a:solidFill>
        </p:grpSpPr>
        <p:sp>
          <p:nvSpPr>
            <p:cNvPr id="22" name="Rectangle 5"/>
            <p:cNvSpPr>
              <a:spLocks noChangeArrowheads="1"/>
            </p:cNvSpPr>
            <p:nvPr userDrawn="1"/>
          </p:nvSpPr>
          <p:spPr bwMode="white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3" name="Rectangle 6"/>
            <p:cNvSpPr>
              <a:spLocks noChangeArrowheads="1"/>
            </p:cNvSpPr>
            <p:nvPr userDrawn="1"/>
          </p:nvSpPr>
          <p:spPr bwMode="white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4" name="Freeform 7"/>
            <p:cNvSpPr>
              <a:spLocks noEditPoints="1"/>
            </p:cNvSpPr>
            <p:nvPr userDrawn="1"/>
          </p:nvSpPr>
          <p:spPr bwMode="white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18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228000" y="3420000"/>
            <a:ext cx="11736000" cy="957662"/>
          </a:xfrm>
          <a:solidFill>
            <a:schemeClr val="tx1">
              <a:alpha val="50000"/>
            </a:schemeClr>
          </a:solidFill>
        </p:spPr>
        <p:txBody>
          <a:bodyPr tIns="216000" bIns="36000" anchor="t" anchorCtr="0">
            <a:spAutoFit/>
          </a:bodyPr>
          <a:lstStyle>
            <a:lvl1pPr algn="ctr">
              <a:lnSpc>
                <a:spcPts val="5200"/>
              </a:lnSpc>
              <a:defRPr sz="5400">
                <a:solidFill>
                  <a:srgbClr val="FFFFFF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/>
              <a:t>CLICK TO ADD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64518" y="5220000"/>
            <a:ext cx="10363200" cy="7200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subtitle</a:t>
            </a:r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2001974070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52C4EA97-B6AC-C443-B4BC-98345EF8CDF1}" type="datetime1">
              <a:rPr lang="fi-FI" smtClean="0"/>
              <a:t>8.12.2025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Fair Income Prediction: Mitigating Gender Bias with Fairness-Aware Machine Learning / Anton Bogun &amp; Sanish Gurung</a:t>
            </a:r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226800" y="226799"/>
            <a:ext cx="11736000" cy="5940000"/>
          </a:xfrm>
          <a:solidFill>
            <a:schemeClr val="bg1">
              <a:lumMod val="85000"/>
            </a:schemeClr>
          </a:solidFill>
        </p:spPr>
        <p:txBody>
          <a:bodyPr tIns="1800000" anchor="t" anchorCtr="0"/>
          <a:lstStyle>
            <a:lvl1pPr algn="ctr">
              <a:defRPr sz="2400" b="1" i="0">
                <a:solidFill>
                  <a:srgbClr val="00B0F0"/>
                </a:solidFill>
                <a:latin typeface="Gotham-Bold"/>
                <a:cs typeface="Gotham-Bold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228000" y="3420000"/>
            <a:ext cx="11736000" cy="957662"/>
          </a:xfrm>
          <a:solidFill>
            <a:schemeClr val="tx1">
              <a:alpha val="50000"/>
            </a:schemeClr>
          </a:solidFill>
        </p:spPr>
        <p:txBody>
          <a:bodyPr tIns="216000" bIns="36000" anchor="t" anchorCtr="0">
            <a:spAutoFit/>
          </a:bodyPr>
          <a:lstStyle>
            <a:lvl1pPr algn="ctr">
              <a:lnSpc>
                <a:spcPts val="5200"/>
              </a:lnSpc>
              <a:defRPr sz="5400">
                <a:solidFill>
                  <a:srgbClr val="FFFFFF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/>
              <a:t>CLICK TO ADD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64518" y="5220000"/>
            <a:ext cx="10363200" cy="7200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subtitle</a:t>
            </a:r>
            <a:endParaRPr lang="fi-FI" noProof="0"/>
          </a:p>
        </p:txBody>
      </p:sp>
      <p:sp>
        <p:nvSpPr>
          <p:cNvPr id="5" name="Tekstin paikkamerkki 2">
            <a:extLst>
              <a:ext uri="{FF2B5EF4-FFF2-40B4-BE49-F238E27FC236}">
                <a16:creationId xmlns:a16="http://schemas.microsoft.com/office/drawing/2014/main" id="{F8070D88-A333-B0A8-7F7A-D0A96AE7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1600" y="260350"/>
            <a:ext cx="2491200" cy="2336400"/>
          </a:xfr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spcAft>
                <a:spcPts val="0"/>
              </a:spcAft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i-FI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7499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0E586DF7-F7CC-664E-8026-AF157BD0D297}" type="datetime1">
              <a:rPr lang="fi-FI" smtClean="0"/>
              <a:t>8.12.2025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Fair Income Prediction: Mitigating Gender Bias with Fairness-Aware Machine Learning / Anton Bogun &amp; Sanish Gurung</a:t>
            </a:r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grpSp>
        <p:nvGrpSpPr>
          <p:cNvPr id="16" name="Ryhmä 15"/>
          <p:cNvGrpSpPr/>
          <p:nvPr userDrawn="1"/>
        </p:nvGrpSpPr>
        <p:grpSpPr bwMode="black">
          <a:xfrm>
            <a:off x="334478" y="263539"/>
            <a:ext cx="1397690" cy="1309952"/>
            <a:chOff x="1311275" y="373063"/>
            <a:chExt cx="6524625" cy="6115050"/>
          </a:xfrm>
          <a:solidFill>
            <a:srgbClr val="FFFFFF"/>
          </a:solidFill>
        </p:grpSpPr>
        <p:sp>
          <p:nvSpPr>
            <p:cNvPr id="17" name="Rectangle 5"/>
            <p:cNvSpPr>
              <a:spLocks noChangeArrowheads="1"/>
            </p:cNvSpPr>
            <p:nvPr userDrawn="1"/>
          </p:nvSpPr>
          <p:spPr bwMode="black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8" name="Rectangle 6"/>
            <p:cNvSpPr>
              <a:spLocks noChangeArrowheads="1"/>
            </p:cNvSpPr>
            <p:nvPr userDrawn="1"/>
          </p:nvSpPr>
          <p:spPr bwMode="black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9" name="Freeform 7"/>
            <p:cNvSpPr>
              <a:spLocks noEditPoints="1"/>
            </p:cNvSpPr>
            <p:nvPr userDrawn="1"/>
          </p:nvSpPr>
          <p:spPr bwMode="black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1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226800" y="226800"/>
            <a:ext cx="11736000" cy="5940000"/>
          </a:xfrm>
          <a:solidFill>
            <a:schemeClr val="bg1">
              <a:lumMod val="85000"/>
            </a:schemeClr>
          </a:solidFill>
        </p:spPr>
        <p:txBody>
          <a:bodyPr tIns="1800000" anchor="t" anchorCtr="1"/>
          <a:lstStyle>
            <a:lvl1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sz="3200" b="1">
                <a:solidFill>
                  <a:srgbClr val="00B0F0"/>
                </a:solidFill>
              </a:defRPr>
            </a:lvl1pPr>
          </a:lstStyle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64294632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Kuva 2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3125"/>
          <a:stretch/>
        </p:blipFill>
        <p:spPr bwMode="ltGray">
          <a:xfrm>
            <a:off x="338667" y="254000"/>
            <a:ext cx="11514667" cy="5905500"/>
          </a:xfrm>
          <a:prstGeom prst="rect">
            <a:avLst/>
          </a:prstGeom>
        </p:spPr>
      </p:pic>
      <p:sp>
        <p:nvSpPr>
          <p:cNvPr id="43011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14400" y="4509120"/>
            <a:ext cx="10363200" cy="13716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subtitle</a:t>
            </a:r>
            <a:endParaRPr lang="fi-FI" noProof="0"/>
          </a:p>
        </p:txBody>
      </p:sp>
      <p:sp>
        <p:nvSpPr>
          <p:cNvPr id="13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914400" y="2946808"/>
            <a:ext cx="10363200" cy="1296144"/>
          </a:xfrm>
        </p:spPr>
        <p:txBody>
          <a:bodyPr anchor="ctr" anchorCtr="0"/>
          <a:lstStyle>
            <a:lvl1pPr algn="ctr">
              <a:lnSpc>
                <a:spcPts val="4600"/>
              </a:lnSpc>
              <a:defRPr sz="480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/>
              <a:t>CLICK TO ADD TITLE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1A517C-AE63-CF43-8943-8C25A3C7386F}" type="datetime1">
              <a:rPr lang="fi-FI" smtClean="0"/>
              <a:t>8.12.2025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Fair Income Prediction: Mitigating Gender Bias with Fairness-Aware Machine Learning / Anton Bogun &amp; Sanish Gurung</a:t>
            </a:r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16370"/>
            <a:ext cx="2975206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69423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72997" y="2204865"/>
            <a:ext cx="11029519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text</a:t>
            </a:r>
            <a:endParaRPr lang="fi-FI" noProof="0"/>
          </a:p>
          <a:p>
            <a:pPr lvl="1"/>
            <a:r>
              <a:rPr lang="fi-FI" noProof="0"/>
              <a:t>Second </a:t>
            </a:r>
            <a:r>
              <a:rPr lang="fi-FI" noProof="0" err="1"/>
              <a:t>level</a:t>
            </a:r>
            <a:endParaRPr lang="fi-FI" noProof="0"/>
          </a:p>
          <a:p>
            <a:pPr lvl="2"/>
            <a:r>
              <a:rPr lang="fi-FI" noProof="0"/>
              <a:t>Third </a:t>
            </a:r>
            <a:r>
              <a:rPr lang="fi-FI" noProof="0" err="1"/>
              <a:t>level</a:t>
            </a:r>
            <a:endParaRPr lang="fi-FI" noProof="0"/>
          </a:p>
          <a:p>
            <a:pPr lvl="3"/>
            <a:r>
              <a:rPr lang="fi-FI" noProof="0" err="1"/>
              <a:t>Fourth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fi-FI" noProof="0"/>
          </a:p>
          <a:p>
            <a:pPr lvl="4"/>
            <a:r>
              <a:rPr lang="fi-FI" noProof="0" err="1"/>
              <a:t>Fifth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en-US" noProof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07A14C-AFCB-2D40-96D4-0D4C2A50FF9C}" type="datetime1">
              <a:rPr lang="fi-FI" smtClean="0"/>
              <a:t>8.12.2025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Fair Income Prediction: Mitigating Gender Bias with Fairness-Aware Machine Learning / Anton Bogun &amp; Sanish Gurung</a:t>
            </a:r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444441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74000" y="2204865"/>
            <a:ext cx="5280587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text</a:t>
            </a:r>
            <a:endParaRPr lang="fi-FI" noProof="0"/>
          </a:p>
          <a:p>
            <a:pPr lvl="1"/>
            <a:r>
              <a:rPr lang="fi-FI" noProof="0"/>
              <a:t>Second </a:t>
            </a:r>
            <a:r>
              <a:rPr lang="fi-FI" noProof="0" err="1"/>
              <a:t>level</a:t>
            </a:r>
            <a:endParaRPr lang="fi-FI" noProof="0"/>
          </a:p>
          <a:p>
            <a:pPr lvl="2"/>
            <a:r>
              <a:rPr lang="fi-FI" noProof="0"/>
              <a:t>Third </a:t>
            </a:r>
            <a:r>
              <a:rPr lang="fi-FI" noProof="0" err="1"/>
              <a:t>level</a:t>
            </a:r>
            <a:endParaRPr lang="fi-FI" noProof="0"/>
          </a:p>
          <a:p>
            <a:pPr lvl="3"/>
            <a:r>
              <a:rPr lang="fi-FI" noProof="0" err="1"/>
              <a:t>Fourth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fi-FI" noProof="0"/>
          </a:p>
          <a:p>
            <a:pPr lvl="4"/>
            <a:r>
              <a:rPr lang="fi-FI" noProof="0" err="1"/>
              <a:t>Fifth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en-US" noProof="0"/>
          </a:p>
        </p:txBody>
      </p:sp>
      <p:sp>
        <p:nvSpPr>
          <p:cNvPr id="11" name="Text Placeholder 2"/>
          <p:cNvSpPr>
            <a:spLocks noGrp="1"/>
          </p:cNvSpPr>
          <p:nvPr>
            <p:ph idx="13" hasCustomPrompt="1"/>
          </p:nvPr>
        </p:nvSpPr>
        <p:spPr bwMode="auto">
          <a:xfrm>
            <a:off x="6480043" y="2204865"/>
            <a:ext cx="5280587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text</a:t>
            </a:r>
            <a:endParaRPr lang="fi-FI" noProof="0"/>
          </a:p>
          <a:p>
            <a:pPr lvl="1"/>
            <a:r>
              <a:rPr lang="fi-FI" noProof="0"/>
              <a:t>Second </a:t>
            </a:r>
            <a:r>
              <a:rPr lang="fi-FI" noProof="0" err="1"/>
              <a:t>level</a:t>
            </a:r>
            <a:endParaRPr lang="fi-FI" noProof="0"/>
          </a:p>
          <a:p>
            <a:pPr lvl="2"/>
            <a:r>
              <a:rPr lang="fi-FI" noProof="0"/>
              <a:t>Third </a:t>
            </a:r>
            <a:r>
              <a:rPr lang="fi-FI" noProof="0" err="1"/>
              <a:t>level</a:t>
            </a:r>
            <a:endParaRPr lang="fi-FI" noProof="0"/>
          </a:p>
          <a:p>
            <a:pPr lvl="3"/>
            <a:r>
              <a:rPr lang="fi-FI" noProof="0" err="1"/>
              <a:t>Fourth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fi-FI" noProof="0"/>
          </a:p>
          <a:p>
            <a:pPr lvl="4"/>
            <a:r>
              <a:rPr lang="fi-FI" noProof="0" err="1"/>
              <a:t>Fifth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en-US" noProof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F1019D94-B392-D044-A2C3-4441F33AFA3A}" type="datetime1">
              <a:rPr lang="fi-FI" smtClean="0"/>
              <a:t>8.12.2025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Fair Income Prediction: Mitigating Gender Bias with Fairness-Aware Machine Learning / Anton Bogun &amp; Sanish Gurung</a:t>
            </a:r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515353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763572" y="1988840"/>
            <a:ext cx="5913624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>
              <a:defRPr sz="3000"/>
            </a:lvl1pPr>
          </a:lstStyle>
          <a:p>
            <a:pPr lvl="0"/>
            <a:r>
              <a:rPr lang="fi-FI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63571" y="2996953"/>
            <a:ext cx="5908493" cy="3162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text</a:t>
            </a:r>
            <a:endParaRPr lang="fi-FI" noProof="0"/>
          </a:p>
          <a:p>
            <a:pPr lvl="1"/>
            <a:r>
              <a:rPr lang="fi-FI" noProof="0"/>
              <a:t>Second </a:t>
            </a:r>
            <a:r>
              <a:rPr lang="fi-FI" noProof="0" err="1"/>
              <a:t>level</a:t>
            </a:r>
            <a:endParaRPr lang="fi-FI" noProof="0"/>
          </a:p>
          <a:p>
            <a:pPr lvl="2"/>
            <a:r>
              <a:rPr lang="fi-FI" noProof="0"/>
              <a:t>Third </a:t>
            </a:r>
            <a:r>
              <a:rPr lang="fi-FI" noProof="0" err="1"/>
              <a:t>level</a:t>
            </a:r>
            <a:endParaRPr lang="fi-FI" noProof="0"/>
          </a:p>
          <a:p>
            <a:pPr lvl="3"/>
            <a:r>
              <a:rPr lang="fi-FI" noProof="0" err="1"/>
              <a:t>Fourth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fi-FI" noProof="0"/>
          </a:p>
          <a:p>
            <a:pPr lvl="4"/>
            <a:r>
              <a:rPr lang="fi-FI" noProof="0" err="1"/>
              <a:t>Fifth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en-US" noProof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4CFDAC48-5270-3A49-9977-29858B53D01E}" type="datetime1">
              <a:rPr lang="fi-FI" smtClean="0"/>
              <a:t>8.12.2025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Fair Income Prediction: Mitigating Gender Bias with Fairness-Aware Machine Learning / Anton Bogun &amp; Sanish Gurung</a:t>
            </a:r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73332" y="260648"/>
            <a:ext cx="5227323" cy="5898852"/>
          </a:xfrm>
          <a:solidFill>
            <a:schemeClr val="bg1">
              <a:lumMod val="85000"/>
            </a:schemeClr>
          </a:solidFill>
        </p:spPr>
        <p:txBody>
          <a:bodyPr tIns="1440000" anchor="t" anchorCtr="0"/>
          <a:lstStyle>
            <a:lvl1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b="1" i="0">
                <a:solidFill>
                  <a:srgbClr val="00B0F0"/>
                </a:solidFill>
                <a:latin typeface="Gotham-Bold"/>
                <a:cs typeface="Gotham-Bold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7968994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763200" y="1988840"/>
            <a:ext cx="591480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>
              <a:defRPr sz="3000"/>
            </a:lvl1pPr>
          </a:lstStyle>
          <a:p>
            <a:pPr lvl="0"/>
            <a:r>
              <a:rPr lang="fi-FI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63200" y="2996953"/>
            <a:ext cx="5907600" cy="3169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Gotham Narrow Book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Gotham Narrow Book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Gotham Narrow Book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Gotham Narrow Book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Gotham Narrow Book"/>
                <a:cs typeface="Gotham Narrow Book"/>
              </a:defRPr>
            </a:lvl5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text</a:t>
            </a:r>
            <a:endParaRPr lang="fi-FI" noProof="0"/>
          </a:p>
          <a:p>
            <a:pPr lvl="1"/>
            <a:r>
              <a:rPr lang="fi-FI" noProof="0"/>
              <a:t>Second </a:t>
            </a:r>
            <a:r>
              <a:rPr lang="fi-FI" noProof="0" err="1"/>
              <a:t>level</a:t>
            </a:r>
            <a:endParaRPr lang="fi-FI" noProof="0"/>
          </a:p>
          <a:p>
            <a:pPr lvl="2"/>
            <a:r>
              <a:rPr lang="fi-FI" noProof="0"/>
              <a:t>Third </a:t>
            </a:r>
            <a:r>
              <a:rPr lang="fi-FI" noProof="0" err="1"/>
              <a:t>level</a:t>
            </a:r>
            <a:endParaRPr lang="fi-FI" noProof="0"/>
          </a:p>
          <a:p>
            <a:pPr lvl="3"/>
            <a:r>
              <a:rPr lang="fi-FI" noProof="0" err="1"/>
              <a:t>Fourth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fi-FI" noProof="0"/>
          </a:p>
          <a:p>
            <a:pPr lvl="4"/>
            <a:r>
              <a:rPr lang="fi-FI" noProof="0" err="1"/>
              <a:t>Fifth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en-US" noProof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BE888427-CF3C-2549-8049-AADE0A1750C6}" type="datetime1">
              <a:rPr lang="fi-FI" smtClean="0"/>
              <a:t>8.12.2025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Fair Income Prediction: Mitigating Gender Bias with Fairness-Aware Machine Learning / Anton Bogun &amp; Sanish Gurung</a:t>
            </a:r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68000" y="254000"/>
            <a:ext cx="5080000" cy="2952750"/>
          </a:xfrm>
          <a:solidFill>
            <a:schemeClr val="bg1">
              <a:lumMod val="95000"/>
            </a:schemeClr>
          </a:solidFill>
        </p:spPr>
        <p:txBody>
          <a:bodyPr tIns="720000" anchor="t" anchorCtr="0"/>
          <a:lstStyle>
            <a:lvl1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b="1" i="0">
                <a:solidFill>
                  <a:srgbClr val="00B0F0"/>
                </a:solidFill>
                <a:latin typeface="+mj-lt"/>
                <a:cs typeface="Gotham-Bold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768075" y="3212976"/>
            <a:ext cx="5080000" cy="2952750"/>
          </a:xfrm>
          <a:solidFill>
            <a:schemeClr val="bg1">
              <a:lumMod val="85000"/>
            </a:schemeClr>
          </a:solidFill>
        </p:spPr>
        <p:txBody>
          <a:bodyPr tIns="720000" anchor="t" anchorCtr="0"/>
          <a:lstStyle>
            <a:lvl1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b="1" i="0">
                <a:solidFill>
                  <a:srgbClr val="00B0F0"/>
                </a:solidFill>
                <a:latin typeface="+mj-lt"/>
                <a:cs typeface="Gotham-Bold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80302261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Kuva 9"/>
          <p:cNvPicPr>
            <a:picLocks noChangeAspect="1"/>
          </p:cNvPicPr>
          <p:nvPr userDrawn="1"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3125"/>
          <a:stretch/>
        </p:blipFill>
        <p:spPr bwMode="hidden">
          <a:xfrm>
            <a:off x="226799" y="215490"/>
            <a:ext cx="11738401" cy="5944010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2063552" y="802411"/>
            <a:ext cx="9722048" cy="97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/>
              <a:t>Muokkaa ots. perustyyl. napsautt.</a:t>
            </a:r>
            <a:br>
              <a:rPr lang="fi-FI"/>
            </a:br>
            <a:endParaRPr lang="en-GB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63552" y="1981200"/>
            <a:ext cx="9722048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10261600" y="6189117"/>
            <a:ext cx="914400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900" b="0"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A5FF763-6801-7949-95CB-5C9E4DD5C6D9}" type="datetime1">
              <a:rPr lang="fi-FI" smtClean="0"/>
              <a:t>8.12.2025</a:t>
            </a:fld>
            <a:endParaRPr lang="fi-FI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1176000" y="6189117"/>
            <a:ext cx="680640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900" b="0"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4669315E-5A66-CF44-AE5D-C333B2F730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3"/>
          </p:nvPr>
        </p:nvSpPr>
        <p:spPr>
          <a:xfrm>
            <a:off x="2927350" y="6189217"/>
            <a:ext cx="7334250" cy="57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Fair Income Prediction: Mitigating Gender Bias with Fairness-Aware Machine Learning / Anton Bogun &amp; Sanish Gurung</a:t>
            </a:r>
            <a:endParaRPr lang="fi-FI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128293"/>
            <a:ext cx="1637321" cy="15453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5" y="6237312"/>
            <a:ext cx="2085975" cy="5429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84" r:id="rId4"/>
    <p:sldLayoutId id="2147483680" r:id="rId5"/>
    <p:sldLayoutId id="2147483667" r:id="rId6"/>
    <p:sldLayoutId id="2147483669" r:id="rId7"/>
    <p:sldLayoutId id="2147483670" r:id="rId8"/>
    <p:sldLayoutId id="2147483678" r:id="rId9"/>
    <p:sldLayoutId id="2147483683" r:id="rId10"/>
  </p:sldLayoutIdLst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 kern="1200" cap="all" baseline="0">
          <a:solidFill>
            <a:schemeClr val="tx1"/>
          </a:solidFill>
          <a:latin typeface="+mj-lt"/>
          <a:ea typeface="+mj-ea"/>
          <a:cs typeface="Gotham Narrow Bold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50000"/>
        </a:spcAft>
        <a:buClr>
          <a:schemeClr val="accent1"/>
        </a:buClr>
        <a:buSzPct val="100000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382588" indent="3175" algn="l" rtl="0" eaLnBrk="1" fontAlgn="base" hangingPunct="1">
        <a:spcBef>
          <a:spcPct val="0"/>
        </a:spcBef>
        <a:spcAft>
          <a:spcPct val="50000"/>
        </a:spcAft>
        <a:buClr>
          <a:schemeClr val="tx1"/>
        </a:buClr>
        <a:buSzPct val="100000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500" indent="-187325" algn="l" rtl="0" eaLnBrk="1" fontAlgn="base" hangingPunct="1">
        <a:spcBef>
          <a:spcPct val="0"/>
        </a:spcBef>
        <a:spcAft>
          <a:spcPct val="50000"/>
        </a:spcAft>
        <a:buFont typeface="Arial" charset="0"/>
        <a:buChar char="‒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428750" indent="-187325" algn="l" rtl="0" eaLnBrk="1" fontAlgn="base" hangingPunct="1">
        <a:spcBef>
          <a:spcPct val="0"/>
        </a:spcBef>
        <a:spcAft>
          <a:spcPct val="50000"/>
        </a:spcAft>
        <a:buFont typeface="Arial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05000" indent="-187325" algn="l" rtl="0" eaLnBrk="1" fontAlgn="base" hangingPunct="1">
        <a:spcBef>
          <a:spcPct val="0"/>
        </a:spcBef>
        <a:spcAft>
          <a:spcPct val="50000"/>
        </a:spcAft>
        <a:buFont typeface="Arial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4" userDrawn="1">
          <p15:clr>
            <a:srgbClr val="F26B43"/>
          </p15:clr>
        </p15:guide>
        <p15:guide id="3" orient="horz" pos="424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äivämäärän paikkamerkki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D11EB04-A806-B140-BC06-60EB89A8A52C}" type="datetime1">
              <a:rPr lang="fi-FI" smtClean="0"/>
              <a:t>8.12.2025</a:t>
            </a:fld>
            <a:endParaRPr lang="fi-FI"/>
          </a:p>
        </p:txBody>
      </p:sp>
      <p:sp>
        <p:nvSpPr>
          <p:cNvPr id="11" name="Alatunnisteen paikkamerkki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Fair Income Prediction: Mitigating Gender Bias with Fairness-Aware Machine Learning / Anton Bogun &amp; Sanish Gurung</a:t>
            </a:r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669315E-5A66-CF44-AE5D-C333B2F730C4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9" name="Otsikko 8"/>
          <p:cNvSpPr>
            <a:spLocks noGrp="1"/>
          </p:cNvSpPr>
          <p:nvPr>
            <p:ph type="ctrTitle"/>
          </p:nvPr>
        </p:nvSpPr>
        <p:spPr>
          <a:xfrm>
            <a:off x="245076" y="2708920"/>
            <a:ext cx="11701848" cy="2885506"/>
          </a:xfrm>
        </p:spPr>
        <p:txBody>
          <a:bodyPr tIns="180000"/>
          <a:lstStyle/>
          <a:p>
            <a:r>
              <a:rPr lang="en-GB"/>
              <a:t>Fair Income Prediction: Mitigating Gender Bias with Fairness-Aware Machine Learning</a:t>
            </a:r>
            <a:endParaRPr lang="fi-FI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467356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D1BC5-1DB2-E90C-3560-BAE8B475C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/>
              <a:t>Any questions?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0E7AD2-810F-3BF3-7B7E-CBC507393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946A1BD-0831-A547-A00B-DC8371954F71}" type="datetime1">
              <a:rPr lang="fi-FI" smtClean="0"/>
              <a:t>8.12.2025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6741B-9383-797B-AC1E-4F01CB3E0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Fair Income Prediction: Mitigating Gender Bias with Fairness-Aware Machine Learning / Anton Bogun &amp; Sanish Gurung</a:t>
            </a:r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7F2F9-3DBA-8663-4FDD-E810EA27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AA0391-FBA6-9001-2109-45382A3E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93428030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63983" y="2038785"/>
            <a:ext cx="11029519" cy="3888432"/>
          </a:xfrm>
        </p:spPr>
        <p:txBody>
          <a:bodyPr/>
          <a:lstStyle/>
          <a:p>
            <a:pPr marL="0" lvl="0" indent="0" eaLnBrk="0" hangingPunct="0">
              <a:lnSpc>
                <a:spcPct val="200000"/>
              </a:lnSpc>
              <a:spcAft>
                <a:spcPct val="0"/>
              </a:spcAft>
              <a:buClrTx/>
              <a:buSzTx/>
              <a:buFontTx/>
              <a:buChar char="•"/>
            </a:pPr>
            <a:r>
              <a:rPr lang="en-FI" altLang="en-FI" sz="2400" dirty="0"/>
              <a:t>AI affects hiring, promotions, and salaries (e.g., Amazon recruitment tools).</a:t>
            </a:r>
          </a:p>
          <a:p>
            <a:pPr marL="0" lvl="0" indent="0" eaLnBrk="0" hangingPunct="0">
              <a:lnSpc>
                <a:spcPct val="200000"/>
              </a:lnSpc>
              <a:spcAft>
                <a:spcPct val="0"/>
              </a:spcAft>
              <a:buClrTx/>
              <a:buSzTx/>
              <a:buFontTx/>
              <a:buChar char="•"/>
            </a:pPr>
            <a:r>
              <a:rPr lang="en-FI" altLang="en-FI" sz="2400" dirty="0"/>
              <a:t>Historical data shows men often earn more than women (Adult dataset).</a:t>
            </a:r>
          </a:p>
          <a:p>
            <a:pPr marL="0" lvl="0" indent="0" eaLnBrk="0" hangingPunct="0">
              <a:lnSpc>
                <a:spcPct val="200000"/>
              </a:lnSpc>
              <a:spcAft>
                <a:spcPct val="0"/>
              </a:spcAft>
              <a:buClrTx/>
              <a:buSzTx/>
              <a:buFontTx/>
              <a:buChar char="•"/>
            </a:pPr>
            <a:r>
              <a:rPr lang="en-FI" altLang="en-FI" sz="2400" dirty="0"/>
              <a:t>Models can amplify existing inequalities if trained on biased data.</a:t>
            </a:r>
          </a:p>
          <a:p>
            <a:pPr marL="0" lvl="0" indent="0" eaLnBrk="0" hangingPunct="0">
              <a:lnSpc>
                <a:spcPct val="200000"/>
              </a:lnSpc>
              <a:spcAft>
                <a:spcPct val="0"/>
              </a:spcAft>
              <a:buClrTx/>
              <a:buSzTx/>
              <a:buFontTx/>
              <a:buChar char="•"/>
            </a:pPr>
            <a:r>
              <a:rPr lang="en-FI" altLang="en-FI" sz="2400" dirty="0"/>
              <a:t>Ethical &amp; legal risks: biased decisions may violate anti-discrimination laws.</a:t>
            </a:r>
          </a:p>
          <a:p>
            <a:pPr marL="0" lvl="0" indent="0" eaLnBrk="0" hangingPunct="0">
              <a:lnSpc>
                <a:spcPct val="200000"/>
              </a:lnSpc>
              <a:spcAft>
                <a:spcPct val="0"/>
              </a:spcAft>
              <a:buClrTx/>
              <a:buSzTx/>
              <a:buFontTx/>
              <a:buChar char="•"/>
            </a:pPr>
            <a:r>
              <a:rPr lang="en-FI" altLang="en-FI" sz="2400" dirty="0"/>
              <a:t>Fairness-aware models promote equitable decisions and build trust in AI.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A3D4DE-5BFB-B943-9A49-FF553A954048}" type="datetime1">
              <a:rPr lang="fi-FI" smtClean="0"/>
              <a:t>8.12.2025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Fair Income Prediction: Mitigating Gender Bias with Fairness-Aware Machine Learning / Anton Bogun &amp; Sanish Gurung</a:t>
            </a:r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94272" y="836712"/>
            <a:ext cx="9722048" cy="970405"/>
          </a:xfrm>
        </p:spPr>
        <p:txBody>
          <a:bodyPr/>
          <a:lstStyle/>
          <a:p>
            <a:r>
              <a:rPr lang="en-GB"/>
              <a:t>Why Address Gender Bias in Income Prediction?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57483931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8E334-1165-93E7-2ECE-AB695A18A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107306-082D-3140-BE49-B0ED79C28ACF}" type="datetime1">
              <a:rPr lang="fi-FI" smtClean="0"/>
              <a:t>8.12.2025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61072-2728-7AA9-4245-9E416D0D2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Fair Income Prediction: Mitigating Gender Bias with Fairness-Aware Machine Learning / Anton Bogun &amp; Sanish Gurung</a:t>
            </a:r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482CE-0776-02A9-2265-2A9A1E69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52E9D2-7587-F57D-3B65-FFE7F328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/>
              <a:t>Adult / census income dataset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5571665-B6B2-3655-3DB2-F391691241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7408" y="1988840"/>
            <a:ext cx="9171100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FI" altLang="en-FI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Task: Predict whether an individual earns &gt; $50K per year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FI" altLang="en-FI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Number of instances: 48,842 records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FI" altLang="en-FI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Number of features: 14 attributes (numerical and categorical)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FI" altLang="en-FI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Target variable: income (binary: ≤50K or &gt;50K)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FI" altLang="en-FI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Sensitive attribute: Gender (Male / Female)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FI" altLang="en-FI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features: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FI" altLang="en-FI" dirty="0"/>
              <a:t>	- </a:t>
            </a:r>
            <a:r>
              <a:rPr kumimoji="0" lang="en-FI" altLang="en-FI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Age, Workclass, Education level,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FI" altLang="en-FI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- Marital status, Occupation, Relationship,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FI" altLang="en-FI" dirty="0"/>
              <a:t>	- R</a:t>
            </a:r>
            <a:r>
              <a:rPr kumimoji="0" lang="en-FI" altLang="en-FI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ace, Hours per week, Native country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FI" altLang="en-FI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Mostly clean data but contains some missing values (represented as ?)</a:t>
            </a:r>
          </a:p>
        </p:txBody>
      </p:sp>
    </p:spTree>
    <p:extLst>
      <p:ext uri="{BB962C8B-B14F-4D97-AF65-F5344CB8AC3E}">
        <p14:creationId xmlns:p14="http://schemas.microsoft.com/office/powerpoint/2010/main" val="506782286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omparison of a graph&#10;&#10;AI-generated content may be incorrect.">
            <a:extLst>
              <a:ext uri="{FF2B5EF4-FFF2-40B4-BE49-F238E27FC236}">
                <a16:creationId xmlns:a16="http://schemas.microsoft.com/office/drawing/2014/main" id="{C6C58CAB-8208-7791-7CAE-0F1143B94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58" y="2007592"/>
            <a:ext cx="10741190" cy="3887787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376175-754C-EDD0-9AAC-50043C88F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9DF0398-4F4C-2140-A013-DCC7AF4CCA7B}" type="datetime1">
              <a:rPr lang="fi-FI" smtClean="0"/>
              <a:t>8.12.2025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606C9-7E7A-0436-4170-0C8AEA936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Fair Income Prediction: Mitigating Gender Bias with Fairness-Aware Machine Learning / Anton Bogun &amp; Sanish Gurung</a:t>
            </a:r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81270-16B1-06BE-7BAB-A0B4D124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43F3BC2-D29E-2635-553E-1326AA0C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Income and Gender in the Dataset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651518575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AC7BDA-02B2-28E8-CFDC-8F5F314EA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07A14C-AFCB-2D40-96D4-0D4C2A50FF9C}" type="datetime1">
              <a:rPr lang="fi-FI" smtClean="0"/>
              <a:t>8.12.2025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F5E745-2C4E-86DC-7E6B-7DD5FD4B1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Fair Income Prediction: Mitigating Gender Bias with Fairness-Aware Machine Learning / Anton Bogun &amp; Sanish Gurung</a:t>
            </a:r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47845F-EEDB-CBB4-C427-FE514ADBA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370D41-2B9D-3D2F-E3CC-1E00CED6B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/>
              <a:t>Our approach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376C38E-D8BC-4592-4AF7-C13F9E32F5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5480" y="2204864"/>
            <a:ext cx="11210120" cy="3372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hangingPunct="0">
              <a:lnSpc>
                <a:spcPct val="200000"/>
              </a:lnSpc>
              <a:spcAft>
                <a:spcPct val="0"/>
              </a:spcAft>
              <a:buClrTx/>
              <a:buSzTx/>
              <a:buFontTx/>
              <a:buChar char="•"/>
            </a:pPr>
            <a:r>
              <a:rPr lang="en-FI" altLang="en-FI"/>
              <a:t>Train baseline models (Logistic Regression and Random Forest) without constraints.</a:t>
            </a:r>
          </a:p>
          <a:p>
            <a:pPr marL="0" lvl="0" indent="0" eaLnBrk="0" hangingPunct="0">
              <a:lnSpc>
                <a:spcPct val="200000"/>
              </a:lnSpc>
              <a:spcAft>
                <a:spcPct val="0"/>
              </a:spcAft>
              <a:buClrTx/>
              <a:buSzTx/>
              <a:buFontTx/>
              <a:buChar char="•"/>
            </a:pPr>
            <a:r>
              <a:rPr lang="en-FI" altLang="en-FI"/>
              <a:t>Apply Exponentiated Gradient (EG) to enforce Demographic Parity (DP) during training.</a:t>
            </a:r>
          </a:p>
          <a:p>
            <a:pPr marL="0" lvl="0" indent="0" eaLnBrk="0" hangingPunct="0">
              <a:lnSpc>
                <a:spcPct val="200000"/>
              </a:lnSpc>
              <a:spcAft>
                <a:spcPct val="0"/>
              </a:spcAft>
              <a:buClrTx/>
              <a:buSzTx/>
              <a:buFontTx/>
              <a:buChar char="•"/>
            </a:pPr>
            <a:r>
              <a:rPr lang="en-FI" altLang="en-FI"/>
              <a:t>Demographic Parity (DP): aim for similar positive prediction rates for men and women.</a:t>
            </a:r>
          </a:p>
          <a:p>
            <a:pPr marL="0" lvl="0" indent="0" eaLnBrk="0" hangingPunct="0">
              <a:lnSpc>
                <a:spcPct val="200000"/>
              </a:lnSpc>
              <a:spcAft>
                <a:spcPct val="0"/>
              </a:spcAft>
              <a:buClrTx/>
              <a:buSzTx/>
              <a:buFontTx/>
              <a:buChar char="•"/>
            </a:pPr>
            <a:r>
              <a:rPr lang="en-FI" altLang="en-FI"/>
              <a:t>Evaluate models on both accuracy and fairness metrics (DPD, DPR, EOD, EOR).</a:t>
            </a:r>
          </a:p>
          <a:p>
            <a:pPr marL="0" lvl="0" indent="0" eaLnBrk="0" hangingPunct="0">
              <a:lnSpc>
                <a:spcPct val="200000"/>
              </a:lnSpc>
              <a:spcAft>
                <a:spcPct val="0"/>
              </a:spcAft>
              <a:buClrTx/>
              <a:buSzTx/>
              <a:buFontTx/>
              <a:buChar char="•"/>
            </a:pPr>
            <a:r>
              <a:rPr lang="en-FI" altLang="en-FI"/>
              <a:t>Compare baseline vs fairness-constrained models to understand trade-offs.</a:t>
            </a:r>
          </a:p>
        </p:txBody>
      </p:sp>
    </p:spTree>
    <p:extLst>
      <p:ext uri="{BB962C8B-B14F-4D97-AF65-F5344CB8AC3E}">
        <p14:creationId xmlns:p14="http://schemas.microsoft.com/office/powerpoint/2010/main" val="3047708414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6FDAE-169D-D0C1-53B0-5B4D2987C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07A14C-AFCB-2D40-96D4-0D4C2A50FF9C}" type="datetime1">
              <a:rPr lang="fi-FI" smtClean="0"/>
              <a:t>8.12.2025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2AE877-F8A1-978F-6EDD-E43FB9CF5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Fair Income Prediction: Mitigating Gender Bias with Fairness-Aware Machine Learning / Anton Bogun &amp; Sanish Gurung</a:t>
            </a:r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CB4D3-12D7-3C00-2490-BC4C0DC4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541F9D-617C-FD49-0A57-1B74A187C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Exponentiated Gradient</a:t>
            </a:r>
            <a:endParaRPr lang="en-FI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7868B84-05BB-EB91-B2FF-8454B42A4B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06066" y="1771704"/>
            <a:ext cx="9579867" cy="3809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FI" altLang="en-FI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Optimization method used to train models </a:t>
            </a:r>
            <a:r>
              <a:rPr kumimoji="0" lang="en-FI" altLang="en-FI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while enforcing fairness</a:t>
            </a:r>
            <a:endParaRPr kumimoji="0" lang="en-FI" altLang="en-FI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FI" altLang="en-FI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Used with </a:t>
            </a:r>
            <a:r>
              <a:rPr kumimoji="0" lang="en-FI" altLang="en-FI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Demographic Parity</a:t>
            </a:r>
            <a:r>
              <a:rPr kumimoji="0" lang="en-FI" altLang="en-FI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constraints in our project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FI" altLang="en-FI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Learns several models and combines them as a weighted ensemble</a:t>
            </a:r>
          </a:p>
          <a:p>
            <a:pPr marL="382588" lvl="1" indent="0" eaLnBrk="0" hangingPunct="0">
              <a:lnSpc>
                <a:spcPct val="150000"/>
              </a:lnSpc>
              <a:spcAft>
                <a:spcPct val="0"/>
              </a:spcAft>
              <a:buClrTx/>
              <a:buSzTx/>
              <a:buFontTx/>
              <a:buChar char="•"/>
            </a:pPr>
            <a:r>
              <a:rPr lang="en-FI" altLang="en-FI" sz="2200" dirty="0"/>
              <a:t>(weight of model at step t is how accurate and fair it is)</a:t>
            </a:r>
          </a:p>
          <a:p>
            <a:pPr marL="382588" lvl="1" indent="0" eaLnBrk="0" hangingPunct="0">
              <a:lnSpc>
                <a:spcPct val="150000"/>
              </a:lnSpc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FI" altLang="en-FI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(adjusts </a:t>
            </a:r>
            <a:r>
              <a:rPr lang="en-FI" altLang="en-FI" sz="2200" dirty="0"/>
              <a:t>dataset weights based on how unfair the prediction was)</a:t>
            </a:r>
            <a:endParaRPr kumimoji="0" lang="en-FI" altLang="en-FI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FI" altLang="en-FI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Adjusts model weights to reduce bias at each iteration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FI" altLang="en-FI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Final outcome = model with </a:t>
            </a:r>
            <a:r>
              <a:rPr kumimoji="0" lang="en-FI" altLang="en-FI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balanced accuracy &amp; fairness</a:t>
            </a:r>
            <a:endParaRPr kumimoji="0" lang="en-FI" altLang="en-FI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89323154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group of graphs with different colored bars&#10;&#10;AI-generated content may be incorrect.">
            <a:extLst>
              <a:ext uri="{FF2B5EF4-FFF2-40B4-BE49-F238E27FC236}">
                <a16:creationId xmlns:a16="http://schemas.microsoft.com/office/drawing/2014/main" id="{E15D8D56-9E5A-14CC-EB2D-7209E4C88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44" y="556269"/>
            <a:ext cx="11809312" cy="60262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2154FA-5144-F740-377E-595635471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07A14C-AFCB-2D40-96D4-0D4C2A50FF9C}" type="datetime1">
              <a:rPr lang="fi-FI" smtClean="0"/>
              <a:t>8.12.2025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83EF4-91AD-D22A-F859-432BDC8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Fair Income Prediction: Mitigating Gender Bias with Fairness-Aware Machine Learning / Anton Bogun &amp; Sanish Gurung</a:t>
            </a:r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03449-B9FE-77EA-0B0C-89B98FF40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6F8F52-68B9-1898-2F75-6D8F18387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672" y="188640"/>
            <a:ext cx="9722048" cy="721544"/>
          </a:xfrm>
        </p:spPr>
        <p:txBody>
          <a:bodyPr/>
          <a:lstStyle/>
          <a:p>
            <a:r>
              <a:rPr lang="en-FI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91109795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oup of graphs with different colored bars&#10;&#10;AI-generated content may be incorrect.">
            <a:extLst>
              <a:ext uri="{FF2B5EF4-FFF2-40B4-BE49-F238E27FC236}">
                <a16:creationId xmlns:a16="http://schemas.microsoft.com/office/drawing/2014/main" id="{72DAE466-BB54-1C3F-2B5A-01F077F4F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44" y="532356"/>
            <a:ext cx="11809312" cy="605616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B2D0B-604F-6722-172B-55F8CAC84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07A14C-AFCB-2D40-96D4-0D4C2A50FF9C}" type="datetime1">
              <a:rPr lang="fi-FI" smtClean="0"/>
              <a:t>8.12.2025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F10C81-9F92-1FF6-98B9-F1F342866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Fair Income Prediction: Mitigating Gender Bias with Fairness-Aware Machine Learning / Anton Bogun &amp; Sanish Gurung</a:t>
            </a:r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F0208-95B9-EF3F-120D-AB5C49F7E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4493D3-502F-A12D-886F-2F34490F9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768" y="168315"/>
            <a:ext cx="9722048" cy="970405"/>
          </a:xfrm>
        </p:spPr>
        <p:txBody>
          <a:bodyPr/>
          <a:lstStyle/>
          <a:p>
            <a:r>
              <a:rPr lang="en-FI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4097326963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E7BC0E-1EFB-C979-1596-8FE39A6ED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hangingPunct="0">
              <a:lnSpc>
                <a:spcPct val="200000"/>
              </a:lnSpc>
              <a:spcAft>
                <a:spcPct val="0"/>
              </a:spcAft>
              <a:buClrTx/>
              <a:buSzTx/>
              <a:buFontTx/>
              <a:buChar char="•"/>
            </a:pPr>
            <a:r>
              <a:rPr lang="en-FI" altLang="en-FI" sz="1800" dirty="0"/>
              <a:t>Baseline models (LR &amp; RF) showed </a:t>
            </a:r>
            <a:r>
              <a:rPr lang="en-FI" altLang="en-FI" sz="1800" b="1" dirty="0"/>
              <a:t>clear gender disparities</a:t>
            </a:r>
            <a:r>
              <a:rPr lang="en-FI" altLang="en-FI" sz="1800" dirty="0"/>
              <a:t> in predictions</a:t>
            </a:r>
          </a:p>
          <a:p>
            <a:pPr marL="0" lvl="0" indent="0" eaLnBrk="0" hangingPunct="0">
              <a:lnSpc>
                <a:spcPct val="200000"/>
              </a:lnSpc>
              <a:spcAft>
                <a:spcPct val="0"/>
              </a:spcAft>
              <a:buClrTx/>
              <a:buSzTx/>
              <a:buFontTx/>
              <a:buChar char="•"/>
            </a:pPr>
            <a:r>
              <a:rPr lang="en-FI" altLang="en-FI" sz="1800" dirty="0"/>
              <a:t>Applying </a:t>
            </a:r>
            <a:r>
              <a:rPr lang="en-FI" altLang="en-FI" sz="1800" b="1" dirty="0"/>
              <a:t>Exponentiated Gradient with Demographic Parity</a:t>
            </a:r>
            <a:r>
              <a:rPr lang="en-FI" altLang="en-FI" sz="1800" dirty="0"/>
              <a:t> reduced bias significantly</a:t>
            </a:r>
          </a:p>
          <a:p>
            <a:pPr marL="0" lvl="0" indent="0" eaLnBrk="0" hangingPunct="0">
              <a:lnSpc>
                <a:spcPct val="200000"/>
              </a:lnSpc>
              <a:spcAft>
                <a:spcPct val="0"/>
              </a:spcAft>
              <a:buClrTx/>
              <a:buSzTx/>
              <a:buFontTx/>
              <a:buChar char="•"/>
            </a:pPr>
            <a:r>
              <a:rPr lang="en-FI" altLang="en-FI" sz="1800" dirty="0"/>
              <a:t>Fair models achieved </a:t>
            </a:r>
            <a:r>
              <a:rPr lang="en-FI" altLang="en-FI" sz="1800" b="1" dirty="0"/>
              <a:t>better balance between male &amp; female prediction rates</a:t>
            </a:r>
            <a:endParaRPr lang="en-FI" altLang="en-FI" sz="1800" dirty="0"/>
          </a:p>
          <a:p>
            <a:pPr marL="0" lvl="0" indent="0" eaLnBrk="0" hangingPunct="0">
              <a:lnSpc>
                <a:spcPct val="200000"/>
              </a:lnSpc>
              <a:spcAft>
                <a:spcPct val="0"/>
              </a:spcAft>
              <a:buClrTx/>
              <a:buSzTx/>
              <a:buFontTx/>
              <a:buChar char="•"/>
            </a:pPr>
            <a:r>
              <a:rPr lang="en-FI" altLang="en-FI" sz="1800" dirty="0"/>
              <a:t>Some reduction in accuracy occurred — but fairness improved meaningfully</a:t>
            </a:r>
          </a:p>
          <a:p>
            <a:pPr marL="0" lvl="0" indent="0" eaLnBrk="0" hangingPunct="0">
              <a:lnSpc>
                <a:spcPct val="200000"/>
              </a:lnSpc>
              <a:spcAft>
                <a:spcPct val="0"/>
              </a:spcAft>
              <a:buClrTx/>
              <a:buSzTx/>
              <a:buFontTx/>
              <a:buChar char="•"/>
            </a:pPr>
            <a:r>
              <a:rPr lang="en-FI" altLang="en-FI" sz="1800" dirty="0"/>
              <a:t>Demonstrates that </a:t>
            </a:r>
            <a:r>
              <a:rPr lang="en-FI" altLang="en-FI" sz="1800" b="1" dirty="0"/>
              <a:t>mitigating bias is achievable without destroying performance</a:t>
            </a:r>
            <a:endParaRPr lang="en-FI" altLang="en-FI" sz="1800" dirty="0"/>
          </a:p>
          <a:p>
            <a:pPr marL="0" lvl="0" indent="0" eaLnBrk="0" hangingPunct="0">
              <a:lnSpc>
                <a:spcPct val="200000"/>
              </a:lnSpc>
              <a:spcAft>
                <a:spcPct val="0"/>
              </a:spcAft>
              <a:buClrTx/>
              <a:buSzTx/>
              <a:buFontTx/>
              <a:buChar char="•"/>
            </a:pPr>
            <a:r>
              <a:rPr lang="en-FI" altLang="en-FI" sz="1800" dirty="0"/>
              <a:t>Fairness-aware methods make ML systems </a:t>
            </a:r>
            <a:r>
              <a:rPr lang="en-FI" altLang="en-FI" sz="1800" b="1" dirty="0"/>
              <a:t>more ethical, trustworthy and deployable</a:t>
            </a:r>
            <a:endParaRPr lang="en-FI" altLang="en-FI" sz="1800" dirty="0"/>
          </a:p>
          <a:p>
            <a:pPr>
              <a:lnSpc>
                <a:spcPct val="200000"/>
              </a:lnSpc>
            </a:pPr>
            <a:endParaRPr lang="en-FI" sz="1800" dirty="0"/>
          </a:p>
          <a:p>
            <a:pPr>
              <a:lnSpc>
                <a:spcPct val="200000"/>
              </a:lnSpc>
            </a:pPr>
            <a:endParaRPr lang="en-FI" sz="1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4C1C95-3504-421E-D649-5E9B2E7D1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7704D4-9841-3C45-B999-824EA072B47B}" type="datetime1">
              <a:rPr lang="fi-FI" smtClean="0"/>
              <a:t>8.12.2025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EBAA5-F8C8-A159-87DB-1CB66AB0D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FAIR INCOME PREDICTION: Addressing Gender Bias in Automated Decision-making/ Anton Bogun and Sanish Gurung</a:t>
            </a:r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346E7-21A6-9698-BDB9-01D09003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067E556-303C-1A81-9CBB-52B59F11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04458990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HY_2016">
  <a:themeElements>
    <a:clrScheme name="HY2016">
      <a:dk1>
        <a:sysClr val="windowText" lastClr="000000"/>
      </a:dk1>
      <a:lt1>
        <a:srgbClr val="FFFFFF"/>
      </a:lt1>
      <a:dk2>
        <a:srgbClr val="8C8A87"/>
      </a:dk2>
      <a:lt2>
        <a:srgbClr val="FFFFFF"/>
      </a:lt2>
      <a:accent1>
        <a:srgbClr val="0E4073"/>
      </a:accent1>
      <a:accent2>
        <a:srgbClr val="7B3CB4"/>
      </a:accent2>
      <a:accent3>
        <a:srgbClr val="45BC9F"/>
      </a:accent3>
      <a:accent4>
        <a:srgbClr val="A5E363"/>
      </a:accent4>
      <a:accent5>
        <a:srgbClr val="7ECEF1"/>
      </a:accent5>
      <a:accent6>
        <a:srgbClr val="FFE263"/>
      </a:accent6>
      <a:hlink>
        <a:srgbClr val="0091D0"/>
      </a:hlink>
      <a:folHlink>
        <a:srgbClr val="8C8A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  <a:ext uri="{FAA26D3D-D897-4be2-8F04-BA451C77F1D7}">
            <ma14:placeholderFlag xmlns="" xmlns:ma14="http://schemas.microsoft.com/office/mac/drawingml/2011/main" val="1"/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cience template.pptx" id="{FBD864EE-673C-490A-8E90-8D8CAB81558D}" vid="{DC69723F-433D-40F4-82E3-A742C80FED48}"/>
    </a:ext>
  </a:extLst>
</a:theme>
</file>

<file path=ppt/theme/theme2.xml><?xml version="1.0" encoding="utf-8"?>
<a:theme xmlns:a="http://schemas.openxmlformats.org/drawingml/2006/main" name="Office Theme">
  <a:themeElements>
    <a:clrScheme name="HY (konserni)">
      <a:dk1>
        <a:sysClr val="windowText" lastClr="000000"/>
      </a:dk1>
      <a:lt1>
        <a:srgbClr val="FFFFFF"/>
      </a:lt1>
      <a:dk2>
        <a:srgbClr val="8C8A87"/>
      </a:dk2>
      <a:lt2>
        <a:srgbClr val="FFFFFF"/>
      </a:lt2>
      <a:accent1>
        <a:srgbClr val="8C8A87"/>
      </a:accent1>
      <a:accent2>
        <a:srgbClr val="1E1C77"/>
      </a:accent2>
      <a:accent3>
        <a:srgbClr val="FCA311"/>
      </a:accent3>
      <a:accent4>
        <a:srgbClr val="256EC7"/>
      </a:accent4>
      <a:accent5>
        <a:srgbClr val="8EAC7D"/>
      </a:accent5>
      <a:accent6>
        <a:srgbClr val="718A93"/>
      </a:accent6>
      <a:hlink>
        <a:srgbClr val="FCA311"/>
      </a:hlink>
      <a:folHlink>
        <a:srgbClr val="8C8A87"/>
      </a:folHlink>
    </a:clrScheme>
    <a:fontScheme name="Basic (Arial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HY (konserni)">
      <a:dk1>
        <a:sysClr val="windowText" lastClr="000000"/>
      </a:dk1>
      <a:lt1>
        <a:srgbClr val="FFFFFF"/>
      </a:lt1>
      <a:dk2>
        <a:srgbClr val="8C8A87"/>
      </a:dk2>
      <a:lt2>
        <a:srgbClr val="FFFFFF"/>
      </a:lt2>
      <a:accent1>
        <a:srgbClr val="8C8A87"/>
      </a:accent1>
      <a:accent2>
        <a:srgbClr val="1E1C77"/>
      </a:accent2>
      <a:accent3>
        <a:srgbClr val="FCA311"/>
      </a:accent3>
      <a:accent4>
        <a:srgbClr val="256EC7"/>
      </a:accent4>
      <a:accent5>
        <a:srgbClr val="8EAC7D"/>
      </a:accent5>
      <a:accent6>
        <a:srgbClr val="718A93"/>
      </a:accent6>
      <a:hlink>
        <a:srgbClr val="FCA311"/>
      </a:hlink>
      <a:folHlink>
        <a:srgbClr val="8C8A87"/>
      </a:folHlink>
    </a:clrScheme>
    <a:fontScheme name="Basic (Arial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HY_2016</Template>
  <TotalTime>192</TotalTime>
  <Words>638</Words>
  <Application>Microsoft Macintosh PowerPoint</Application>
  <PresentationFormat>Widescreen</PresentationFormat>
  <Paragraphs>79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Gotham Narrow Bold</vt:lpstr>
      <vt:lpstr>Gotham Narrow Book</vt:lpstr>
      <vt:lpstr>Gotham-Bold</vt:lpstr>
      <vt:lpstr>HY_2016</vt:lpstr>
      <vt:lpstr>Fair Income Prediction: Mitigating Gender Bias with Fairness-Aware Machine Learning</vt:lpstr>
      <vt:lpstr>Why Address Gender Bias in Income Prediction?</vt:lpstr>
      <vt:lpstr>Adult / census income dataset</vt:lpstr>
      <vt:lpstr>Distribution of Income and Gender in the Dataset</vt:lpstr>
      <vt:lpstr>Our approach</vt:lpstr>
      <vt:lpstr>Exponentiated Gradient</vt:lpstr>
      <vt:lpstr>Logistic Regression</vt:lpstr>
      <vt:lpstr>Random Forest</vt:lpstr>
      <vt:lpstr>Conclusion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Gurung, Sanish</dc:creator>
  <cp:lastModifiedBy>Gurung, Sanish</cp:lastModifiedBy>
  <cp:revision>3</cp:revision>
  <dcterms:created xsi:type="dcterms:W3CDTF">2025-12-02T05:56:39Z</dcterms:created>
  <dcterms:modified xsi:type="dcterms:W3CDTF">2025-12-08T12:46:57Z</dcterms:modified>
</cp:coreProperties>
</file>